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9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7" r:id="rId24"/>
    <p:sldId id="278" r:id="rId25"/>
    <p:sldId id="29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2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6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4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2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18194-2BF1-49C4-8BFE-279468C4922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8EB8C-F828-4460-987A-D1F1D9F4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cc.org/Reliability/Off-Nominal%20Frequency%20Load%20Shedding%20Plan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IEEE 39 Bus</a:t>
            </a:r>
            <a:br>
              <a:rPr lang="en-US" dirty="0" smtClean="0"/>
            </a:br>
            <a:r>
              <a:rPr lang="en-US" dirty="0" smtClean="0"/>
              <a:t>Contingency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1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037127"/>
            <a:ext cx="1002030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Events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487" y="1621971"/>
            <a:ext cx="10025063" cy="415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5550" y="3699782"/>
            <a:ext cx="230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Load Relay Load Shedding Events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487" y="1303791"/>
            <a:ext cx="10025063" cy="3181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5550" y="1252639"/>
            <a:ext cx="19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Contingency Event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7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4" y="1180218"/>
            <a:ext cx="10569333" cy="54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8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23" y="1058108"/>
            <a:ext cx="10784748" cy="56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2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8" y="1032896"/>
            <a:ext cx="10866247" cy="56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5" y="1098198"/>
            <a:ext cx="10702673" cy="56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33" y="967896"/>
            <a:ext cx="10973067" cy="57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4" y="975356"/>
            <a:ext cx="10750216" cy="56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7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325563"/>
            <a:ext cx="10515600" cy="4351338"/>
          </a:xfrm>
        </p:spPr>
        <p:txBody>
          <a:bodyPr/>
          <a:lstStyle/>
          <a:p>
            <a:r>
              <a:rPr lang="en-US" dirty="0" smtClean="0"/>
              <a:t>Close Gen 37 @ 300s</a:t>
            </a:r>
          </a:p>
          <a:p>
            <a:pPr lvl="1"/>
            <a:r>
              <a:rPr lang="en-US" dirty="0" smtClean="0"/>
              <a:t>Set to output its pre-contingency 540 MW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0" y="2500994"/>
            <a:ext cx="9191625" cy="72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730" y="2131662"/>
            <a:ext cx="43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Trip Gen 37 with Load Increase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2961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4" y="1055636"/>
            <a:ext cx="10941930" cy="56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6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07" y="1129770"/>
            <a:ext cx="10497375" cy="54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67"/>
            <a:ext cx="10515600" cy="1325563"/>
          </a:xfrm>
        </p:spPr>
        <p:txBody>
          <a:bodyPr/>
          <a:lstStyle/>
          <a:p>
            <a:r>
              <a:rPr lang="en-US" dirty="0" smtClean="0"/>
              <a:t>System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0299"/>
            <a:ext cx="10515600" cy="4351338"/>
          </a:xfrm>
        </p:spPr>
        <p:txBody>
          <a:bodyPr/>
          <a:lstStyle/>
          <a:p>
            <a:r>
              <a:rPr lang="en-US" dirty="0" smtClean="0"/>
              <a:t>Total generation: 6167.33 MW</a:t>
            </a:r>
          </a:p>
          <a:p>
            <a:r>
              <a:rPr lang="en-US" dirty="0" smtClean="0"/>
              <a:t>Max Capacity: 6779.24 MW </a:t>
            </a:r>
          </a:p>
          <a:p>
            <a:pPr lvl="1"/>
            <a:r>
              <a:rPr lang="en-US" dirty="0" smtClean="0"/>
              <a:t>Reduced generator Max MW to 112% of generator output for non-solar generators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ssuming that solar generators cannot increase their MW output</a:t>
            </a:r>
          </a:p>
          <a:p>
            <a:r>
              <a:rPr lang="en-US" dirty="0" smtClean="0"/>
              <a:t>Capacity left: 611.91 MW</a:t>
            </a:r>
          </a:p>
          <a:p>
            <a:endParaRPr lang="en-US" dirty="0"/>
          </a:p>
          <a:p>
            <a:r>
              <a:rPr lang="en-US" dirty="0" smtClean="0"/>
              <a:t>Total load: 6124.5 MW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16" y="1022703"/>
            <a:ext cx="10826654" cy="570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4628" y="1197429"/>
            <a:ext cx="24710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Stable before Gen 37 is back online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4280" y="2025100"/>
            <a:ext cx="24710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Stable after Gen 37 is back online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1730829"/>
            <a:ext cx="609600" cy="7075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993086" y="1500290"/>
            <a:ext cx="21771" cy="524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7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95651"/>
            <a:ext cx="11201400" cy="5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8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7" y="1030111"/>
            <a:ext cx="11067385" cy="58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1235126"/>
            <a:ext cx="10346734" cy="54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Returning Gen 37 Online Post Load Shedding @ 300s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7" y="1210128"/>
            <a:ext cx="10411051" cy="54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2: </a:t>
            </a:r>
            <a:br>
              <a:rPr lang="en-US" dirty="0" smtClean="0"/>
            </a:br>
            <a:r>
              <a:rPr lang="en-US" dirty="0" smtClean="0"/>
              <a:t>Gen Trip and Load Switching 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7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Load switching 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/>
          <a:lstStyle/>
          <a:p>
            <a:r>
              <a:rPr lang="en-US" dirty="0" smtClean="0"/>
              <a:t>Apply 0.6Hz load perturbation at Load 39 @ 2 sec</a:t>
            </a:r>
          </a:p>
          <a:p>
            <a:r>
              <a:rPr lang="en-US" dirty="0" smtClean="0"/>
              <a:t>Disconnect Gen 37 @ 10 sec</a:t>
            </a:r>
          </a:p>
          <a:p>
            <a:r>
              <a:rPr lang="en-US" dirty="0" smtClean="0"/>
              <a:t>Initial demand at Load 39: 1104 MW </a:t>
            </a:r>
          </a:p>
          <a:p>
            <a:endParaRPr lang="en-US" dirty="0"/>
          </a:p>
          <a:p>
            <a:r>
              <a:rPr lang="en-US" dirty="0" smtClean="0"/>
              <a:t>Test 1:</a:t>
            </a:r>
          </a:p>
          <a:p>
            <a:pPr lvl="1"/>
            <a:r>
              <a:rPr lang="en-US" dirty="0" smtClean="0"/>
              <a:t>+/- 50 MW from initial load value</a:t>
            </a:r>
          </a:p>
          <a:p>
            <a:pPr lvl="1"/>
            <a:endParaRPr lang="en-US" dirty="0"/>
          </a:p>
          <a:p>
            <a:r>
              <a:rPr lang="en-US" dirty="0" smtClean="0"/>
              <a:t>Test 2:</a:t>
            </a:r>
          </a:p>
          <a:p>
            <a:pPr lvl="1"/>
            <a:r>
              <a:rPr lang="en-US" dirty="0" smtClean="0"/>
              <a:t>+/- 100 MW from initial load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600" y="867940"/>
            <a:ext cx="3893400" cy="29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00" y="3791142"/>
            <a:ext cx="3893400" cy="2923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1340" y="3421809"/>
            <a:ext cx="431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Load Switching Test 1 – 50MW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181340" y="4700598"/>
            <a:ext cx="443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Load Switching Test 2 – 100MW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7702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14426"/>
            <a:ext cx="10408179" cy="54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7" y="1017386"/>
            <a:ext cx="10814755" cy="56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2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945445"/>
            <a:ext cx="10677275" cy="56582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45428" y="1574605"/>
            <a:ext cx="6694713" cy="1593358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 Frequency oscillates on the same trend as just tripping Gen 37 only on slide 5 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freq</a:t>
            </a:r>
            <a:r>
              <a:rPr lang="en-US" dirty="0" smtClean="0"/>
              <a:t> &gt; 59 Hz (load shedding </a:t>
            </a:r>
            <a:r>
              <a:rPr lang="en-US" dirty="0" err="1" smtClean="0"/>
              <a:t>freq</a:t>
            </a:r>
            <a:r>
              <a:rPr lang="en-US" dirty="0" smtClean="0"/>
              <a:t>) therefore the load relay does not trip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83429" y="5226365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2841171" y="4861618"/>
            <a:ext cx="2416629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&gt; 59 Hz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4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Total Generation vs Max Capacity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05304"/>
              </p:ext>
            </p:extLst>
          </p:nvPr>
        </p:nvGraphicFramePr>
        <p:xfrm>
          <a:off x="1934029" y="1481666"/>
          <a:ext cx="8374741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3685">
                  <a:extLst>
                    <a:ext uri="{9D8B030D-6E8A-4147-A177-3AD203B41FA5}">
                      <a16:colId xmlns:a16="http://schemas.microsoft.com/office/drawing/2014/main" val="990595740"/>
                    </a:ext>
                  </a:extLst>
                </a:gridCol>
                <a:gridCol w="2093685">
                  <a:extLst>
                    <a:ext uri="{9D8B030D-6E8A-4147-A177-3AD203B41FA5}">
                      <a16:colId xmlns:a16="http://schemas.microsoft.com/office/drawing/2014/main" val="4065002751"/>
                    </a:ext>
                  </a:extLst>
                </a:gridCol>
                <a:gridCol w="2217058">
                  <a:extLst>
                    <a:ext uri="{9D8B030D-6E8A-4147-A177-3AD203B41FA5}">
                      <a16:colId xmlns:a16="http://schemas.microsoft.com/office/drawing/2014/main" val="2459454856"/>
                    </a:ext>
                  </a:extLst>
                </a:gridCol>
                <a:gridCol w="1970313">
                  <a:extLst>
                    <a:ext uri="{9D8B030D-6E8A-4147-A177-3AD203B41FA5}">
                      <a16:colId xmlns:a16="http://schemas.microsoft.com/office/drawing/2014/main" val="423155567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Pre-Contingency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Generation = 6167.33 MW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89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Tripped</a:t>
                      </a:r>
                      <a:r>
                        <a:rPr lang="en-US" baseline="0" dirty="0" smtClean="0"/>
                        <a:t> Generator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MW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Gen &lt; Max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Capacity Left MW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9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6499.24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en-US" b="1" i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chemeClr val="tx1"/>
                          </a:solidFill>
                        </a:rPr>
                        <a:t>331.91</a:t>
                      </a:r>
                      <a:endParaRPr lang="en-US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5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6166.24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93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6051.24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9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6071.4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61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 solar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------------- solar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59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6051.24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9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------------- solar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------------- solar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3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6174.44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en-US" b="1" i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7.11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67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5849.64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96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------------- FO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------------- FO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16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86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1" y="1013177"/>
            <a:ext cx="10615008" cy="55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9" y="1078617"/>
            <a:ext cx="10668378" cy="55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1" y="971022"/>
            <a:ext cx="10556836" cy="5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1 +/- 50 MW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2" y="976313"/>
            <a:ext cx="10890659" cy="57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7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39825"/>
            <a:ext cx="121920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From Test 1, +/- 50 MW was not enough to trigger a load shedding event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Frequency did not drop to 59 Hz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Total Gen </a:t>
            </a:r>
            <a:r>
              <a:rPr lang="en-US" dirty="0" err="1" smtClean="0"/>
              <a:t>Mech</a:t>
            </a:r>
            <a:r>
              <a:rPr lang="en-US" dirty="0" smtClean="0"/>
              <a:t> MW &lt; Total turbine rated MW (rated turbine MW)</a:t>
            </a:r>
          </a:p>
          <a:p>
            <a:pPr marL="1143000" lvl="3">
              <a:spcBef>
                <a:spcPts val="1000"/>
              </a:spcBef>
            </a:pPr>
            <a:r>
              <a:rPr lang="en-US" dirty="0" smtClean="0"/>
              <a:t>6136 MW &lt; 6174.44 MW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Increase the load perturbation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+/- </a:t>
            </a:r>
            <a:r>
              <a:rPr lang="en-US" dirty="0"/>
              <a:t>100 MW from initial load value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3565865"/>
            <a:ext cx="3893400" cy="2923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1658" y="4006535"/>
            <a:ext cx="443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Load Switching Test 2 – 100MW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769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1056216"/>
            <a:ext cx="10939336" cy="57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66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1" y="935392"/>
            <a:ext cx="11075574" cy="58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0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6" y="1027465"/>
            <a:ext cx="10735957" cy="563298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190998" y="1411315"/>
            <a:ext cx="6694713" cy="1593358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 Frequency oscillates on the same trend as just tripping Gen 37 only on slide 5 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freq</a:t>
            </a:r>
            <a:r>
              <a:rPr lang="en-US" dirty="0" smtClean="0"/>
              <a:t> &gt; 59 Hz (load shedding </a:t>
            </a:r>
            <a:r>
              <a:rPr lang="en-US" dirty="0" err="1" smtClean="0"/>
              <a:t>freq</a:t>
            </a:r>
            <a:r>
              <a:rPr lang="en-US" dirty="0" smtClean="0"/>
              <a:t>) therefore the load relay does not trip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28999" y="5063075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786741" y="4698328"/>
            <a:ext cx="2416629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&gt; 59 Hz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00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4" y="988308"/>
            <a:ext cx="10550973" cy="55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3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6" y="1059316"/>
            <a:ext cx="10734069" cy="56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Load Relay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4351338"/>
          </a:xfrm>
        </p:spPr>
        <p:txBody>
          <a:bodyPr/>
          <a:lstStyle/>
          <a:p>
            <a:r>
              <a:rPr lang="en-US" dirty="0" smtClean="0"/>
              <a:t>Referencing WECC’s Off-Nominal Frequency Load Shedding Plan [1]</a:t>
            </a:r>
          </a:p>
          <a:p>
            <a:pPr lvl="1"/>
            <a:r>
              <a:rPr lang="en-US" dirty="0" smtClean="0"/>
              <a:t>“Under frequency relays must have a max operating time of 6 cycles (0.1s) for high speed trip”</a:t>
            </a:r>
          </a:p>
          <a:p>
            <a:pPr lvl="1"/>
            <a:r>
              <a:rPr lang="en-US" dirty="0" smtClean="0"/>
              <a:t>“System average operating time of breakers used to trip load is to be no more than 14 cycles (0.23s)”</a:t>
            </a:r>
          </a:p>
          <a:p>
            <a:pPr lvl="1"/>
            <a:endParaRPr lang="en-US" dirty="0"/>
          </a:p>
          <a:p>
            <a:r>
              <a:rPr lang="en-US" dirty="0" smtClean="0"/>
              <a:t>Set Stage 1 frequency pick up: 59 Hz</a:t>
            </a:r>
          </a:p>
          <a:p>
            <a:pPr lvl="1"/>
            <a:r>
              <a:rPr lang="en-US" dirty="0" smtClean="0"/>
              <a:t>Pickup time: 6 cycles (0.1s)</a:t>
            </a:r>
          </a:p>
          <a:p>
            <a:pPr lvl="1"/>
            <a:r>
              <a:rPr lang="en-US" dirty="0" smtClean="0"/>
              <a:t>Breaker time: 3 cycles (0.05s)</a:t>
            </a:r>
          </a:p>
          <a:p>
            <a:pPr lvl="1"/>
            <a:r>
              <a:rPr lang="en-US" dirty="0" smtClean="0"/>
              <a:t>Shed 10% of total load</a:t>
            </a:r>
          </a:p>
          <a:p>
            <a:pPr lvl="2"/>
            <a:r>
              <a:rPr lang="en-US" dirty="0" smtClean="0"/>
              <a:t>0.1*</a:t>
            </a:r>
            <a:r>
              <a:rPr lang="en-US" dirty="0"/>
              <a:t> </a:t>
            </a:r>
            <a:r>
              <a:rPr lang="en-US" dirty="0" smtClean="0"/>
              <a:t>6124.5 = 612.45 MW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11686"/>
            <a:ext cx="952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[1] </a:t>
            </a:r>
            <a:r>
              <a:rPr lang="en-US" dirty="0">
                <a:hlinkClick r:id="rId2"/>
              </a:rPr>
              <a:t>https://www.wecc.org/Reliability/Off-Nominal%20Frequency%20Load%20Shedding%20Plan.pdf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6" y="1050043"/>
            <a:ext cx="10729160" cy="56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8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923397"/>
            <a:ext cx="10821545" cy="57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26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2 +/- 100 MW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25562"/>
            <a:ext cx="10515600" cy="5532437"/>
          </a:xfrm>
        </p:spPr>
        <p:txBody>
          <a:bodyPr>
            <a:normAutofit/>
          </a:bodyPr>
          <a:lstStyle/>
          <a:p>
            <a:r>
              <a:rPr lang="en-US" dirty="0" smtClean="0"/>
              <a:t>Total Gen </a:t>
            </a:r>
            <a:r>
              <a:rPr lang="en-US" dirty="0" err="1" smtClean="0"/>
              <a:t>Mech</a:t>
            </a:r>
            <a:r>
              <a:rPr lang="en-US" dirty="0" smtClean="0"/>
              <a:t> MW = 6140 MW</a:t>
            </a:r>
          </a:p>
          <a:p>
            <a:r>
              <a:rPr lang="en-US" dirty="0" smtClean="0"/>
              <a:t>Total Turbine MW rating (excluding Gen 37) = </a:t>
            </a:r>
            <a:r>
              <a:rPr lang="en-US" dirty="0"/>
              <a:t>6174.44 </a:t>
            </a:r>
            <a:r>
              <a:rPr lang="en-US" dirty="0" smtClean="0"/>
              <a:t>MW</a:t>
            </a:r>
          </a:p>
          <a:p>
            <a:endParaRPr lang="en-US" dirty="0"/>
          </a:p>
          <a:p>
            <a:r>
              <a:rPr lang="en-US" dirty="0" smtClean="0"/>
              <a:t>Total Gen </a:t>
            </a:r>
            <a:r>
              <a:rPr lang="en-US" dirty="0" err="1" smtClean="0"/>
              <a:t>Mech</a:t>
            </a:r>
            <a:r>
              <a:rPr lang="en-US" dirty="0" smtClean="0"/>
              <a:t> MW &lt; Total Turbine MW</a:t>
            </a:r>
          </a:p>
          <a:p>
            <a:pPr lvl="1"/>
            <a:r>
              <a:rPr lang="en-US" dirty="0" smtClean="0"/>
              <a:t>System is stable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66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r>
              <a:rPr lang="en-US" dirty="0" smtClean="0"/>
              <a:t>From Test 2, +/- 100 MW oscillation was unable to trigger load relay trip</a:t>
            </a:r>
          </a:p>
          <a:p>
            <a:r>
              <a:rPr lang="en-US" dirty="0" smtClean="0"/>
              <a:t>Increase the amplitude of the FO to 200 MW 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4742" y="2684511"/>
            <a:ext cx="455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Load Switching Test 3 – 200MW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97398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1" y="1095199"/>
            <a:ext cx="10450865" cy="55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2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001359"/>
            <a:ext cx="10691459" cy="56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4" y="905051"/>
            <a:ext cx="11100134" cy="583441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19598" y="1433935"/>
            <a:ext cx="6694713" cy="1593358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 Frequency oscillates on the same trend as just tripping Gen 37 only on slide 5 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freq</a:t>
            </a:r>
            <a:r>
              <a:rPr lang="en-US" dirty="0" smtClean="0"/>
              <a:t> &gt; 59 Hz (load shedding </a:t>
            </a:r>
            <a:r>
              <a:rPr lang="en-US" dirty="0" err="1" smtClean="0"/>
              <a:t>freq</a:t>
            </a:r>
            <a:r>
              <a:rPr lang="en-US" dirty="0" smtClean="0"/>
              <a:t>) therefore the load relay does not trip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298370" y="4604516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656112" y="4239769"/>
            <a:ext cx="2416629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&gt; 59 Hz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598" y="1469672"/>
            <a:ext cx="6694713" cy="1593358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 Frequency oscillates on the same trend as just tripping Gen 37 only on slide 5 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freq</a:t>
            </a:r>
            <a:r>
              <a:rPr lang="en-US" dirty="0" smtClean="0"/>
              <a:t> &gt; 59 Hz (load shedding </a:t>
            </a:r>
            <a:r>
              <a:rPr lang="en-US" dirty="0" err="1" smtClean="0"/>
              <a:t>freq</a:t>
            </a:r>
            <a:r>
              <a:rPr lang="en-US" dirty="0" smtClean="0"/>
              <a:t>) therefore the load relay does not trip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98370" y="4640253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656112" y="4275506"/>
            <a:ext cx="2416629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&gt; 59 Hz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29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" y="954441"/>
            <a:ext cx="10884605" cy="56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37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7" y="948444"/>
            <a:ext cx="10841366" cy="57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80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0309"/>
            <a:ext cx="10654014" cy="55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5" y="940861"/>
            <a:ext cx="11161542" cy="5852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Trip Gen 37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58" y="1306413"/>
            <a:ext cx="6694713" cy="235118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Trip Gen 37 @ 10s</a:t>
            </a:r>
          </a:p>
          <a:p>
            <a:r>
              <a:rPr lang="en-US" dirty="0" smtClean="0"/>
              <a:t>Lowest frequency occurs at approximately 23s</a:t>
            </a:r>
          </a:p>
          <a:p>
            <a:pPr lvl="1"/>
            <a:r>
              <a:rPr lang="en-US" dirty="0" smtClean="0"/>
              <a:t>Increase total load around this time to further drop the frequency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33056" y="5649686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710542" y="5176829"/>
            <a:ext cx="1524001" cy="4728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6564" y="569639"/>
            <a:ext cx="25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Trip Gen 37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5114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3 +/- 200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1" y="987071"/>
            <a:ext cx="10723033" cy="56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r>
              <a:rPr lang="en-US" dirty="0" smtClean="0"/>
              <a:t>From Test 2, +/- 400 MW oscillation was unable to trigger load relay trip</a:t>
            </a:r>
          </a:p>
          <a:p>
            <a:r>
              <a:rPr lang="en-US" dirty="0" smtClean="0"/>
              <a:t>Increase the amplitude of the FO to 400 MW 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4742" y="2684511"/>
            <a:ext cx="443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Load Switching Test 4 – 400MW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08142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07" y="1044751"/>
            <a:ext cx="10759722" cy="56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916391"/>
            <a:ext cx="11113558" cy="5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31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51" y="1057893"/>
            <a:ext cx="10388674" cy="544450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19598" y="1469672"/>
            <a:ext cx="6694713" cy="1593358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Bus Frequency oscillates on the same trend as just tripping Gen 37 only on slide 5 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freq</a:t>
            </a:r>
            <a:r>
              <a:rPr lang="en-US" dirty="0" smtClean="0"/>
              <a:t> &gt; 59 Hz (load shedding </a:t>
            </a:r>
            <a:r>
              <a:rPr lang="en-US" dirty="0" err="1" smtClean="0"/>
              <a:t>freq</a:t>
            </a:r>
            <a:r>
              <a:rPr lang="en-US" dirty="0" smtClean="0"/>
              <a:t>) therefore the load relay does not trip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429001" y="3780281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786743" y="3415534"/>
            <a:ext cx="2231572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Min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&gt; 59 Hz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1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0" y="1054352"/>
            <a:ext cx="10692834" cy="55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66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7" y="1019174"/>
            <a:ext cx="10797998" cy="56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65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10884"/>
            <a:ext cx="10863792" cy="56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9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2: Test </a:t>
            </a:r>
            <a:r>
              <a:rPr lang="en-US" dirty="0"/>
              <a:t>4</a:t>
            </a:r>
            <a:r>
              <a:rPr lang="en-US" dirty="0" smtClean="0"/>
              <a:t> +/- </a:t>
            </a:r>
            <a:r>
              <a:rPr lang="en-US" dirty="0"/>
              <a:t>4</a:t>
            </a:r>
            <a:r>
              <a:rPr lang="en-US" dirty="0" smtClean="0"/>
              <a:t>00 MW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32" y="1039989"/>
            <a:ext cx="10873667" cy="56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1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Contingency 2: Test 5 +/- 100 MW </a:t>
            </a:r>
            <a:r>
              <a:rPr lang="en-US" dirty="0" smtClean="0"/>
              <a:t>with bias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Test 4, +/- 400 MW oscillation was unable to trigger load relay trip</a:t>
            </a:r>
          </a:p>
          <a:p>
            <a:r>
              <a:rPr lang="en-US" dirty="0" smtClean="0"/>
              <a:t>Introduce a constant bias in addition to +/- 100 MW load switching FO</a:t>
            </a:r>
          </a:p>
          <a:p>
            <a:r>
              <a:rPr lang="en-US" dirty="0" smtClean="0"/>
              <a:t>Any bias greater than 50 MW will cause the frequency to drop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100 MW bias was introduced, load relay trips @ 34.75s</a:t>
            </a:r>
          </a:p>
          <a:p>
            <a:pPr lvl="1"/>
            <a:r>
              <a:rPr lang="en-US" dirty="0" smtClean="0"/>
              <a:t>Total of 230.4 MW load was tripped</a:t>
            </a:r>
          </a:p>
          <a:p>
            <a:pPr lvl="1"/>
            <a:r>
              <a:rPr lang="en-US" dirty="0" smtClean="0"/>
              <a:t>Note: a bias of 50 MW takes longer than 125s for the frequency to drop to 59 Hz (slide 68)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48" y="2668363"/>
            <a:ext cx="1895475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647" y="4441373"/>
            <a:ext cx="624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Contingency: Load Switching Test 5 – 100 MW with 100 MW </a:t>
            </a:r>
            <a:r>
              <a:rPr lang="en-US" u="sng" dirty="0" smtClean="0"/>
              <a:t>bias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4810705"/>
            <a:ext cx="100107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6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1: </a:t>
            </a:r>
            <a:br>
              <a:rPr lang="en-US" dirty="0" smtClean="0"/>
            </a:br>
            <a:r>
              <a:rPr lang="en-US" dirty="0" smtClean="0"/>
              <a:t>Gen Trip and Load Increase 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33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0" y="1057275"/>
            <a:ext cx="10611289" cy="55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61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999420"/>
            <a:ext cx="10602686" cy="55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8" y="1088975"/>
            <a:ext cx="10768385" cy="56992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833258" y="5153001"/>
            <a:ext cx="1" cy="914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167743" y="4560904"/>
            <a:ext cx="2231572" cy="3647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Load Relay Trip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57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6" y="1074384"/>
            <a:ext cx="10489893" cy="5527648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971798" y="1469672"/>
            <a:ext cx="4343402" cy="102315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Zoom in of bus frequency</a:t>
            </a:r>
          </a:p>
          <a:p>
            <a:r>
              <a:rPr lang="en-US" dirty="0" smtClean="0"/>
              <a:t>Shows frequency for all buses (non-load and load buses)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8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2" y="966259"/>
            <a:ext cx="10759117" cy="56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3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8" y="1029733"/>
            <a:ext cx="10761133" cy="56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29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3503"/>
            <a:ext cx="10459962" cy="5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3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100 MW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2" y="1006651"/>
            <a:ext cx="10800396" cy="56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4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Contingency 2: Test 5 +/- 100 MW with 50 MW bias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22" y="1262759"/>
            <a:ext cx="10585955" cy="5595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022" y="893427"/>
            <a:ext cx="612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Contingency: Load Switching Test 5 – 100 MW with </a:t>
            </a:r>
            <a:r>
              <a:rPr lang="en-US" u="sng" dirty="0" smtClean="0"/>
              <a:t>50 </a:t>
            </a:r>
            <a:r>
              <a:rPr lang="en-US" u="sng" dirty="0"/>
              <a:t>MW </a:t>
            </a:r>
            <a:r>
              <a:rPr lang="en-US" u="sng" dirty="0" smtClean="0"/>
              <a:t>bias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086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Contingency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5044"/>
            <a:ext cx="12192000" cy="5502955"/>
          </a:xfrm>
        </p:spPr>
        <p:txBody>
          <a:bodyPr/>
          <a:lstStyle/>
          <a:p>
            <a:r>
              <a:rPr lang="en-US" dirty="0" smtClean="0"/>
              <a:t>Contingency:</a:t>
            </a:r>
          </a:p>
          <a:p>
            <a:pPr lvl="1"/>
            <a:r>
              <a:rPr lang="en-US" dirty="0" smtClean="0"/>
              <a:t>Trip Gen 37 @ 10s</a:t>
            </a:r>
          </a:p>
          <a:p>
            <a:pPr lvl="2"/>
            <a:r>
              <a:rPr lang="en-US" dirty="0"/>
              <a:t>540 MW output generation disconnected</a:t>
            </a:r>
          </a:p>
          <a:p>
            <a:pPr lvl="2"/>
            <a:r>
              <a:rPr lang="en-US" dirty="0"/>
              <a:t>Pre-contingency max capacity decreased by 604.8 </a:t>
            </a:r>
            <a:r>
              <a:rPr lang="en-US" dirty="0" smtClean="0"/>
              <a:t>MW</a:t>
            </a:r>
          </a:p>
          <a:p>
            <a:pPr lvl="1"/>
            <a:r>
              <a:rPr lang="en-US" dirty="0" smtClean="0"/>
              <a:t>Increase Load 39 by 25 MW @ 20s</a:t>
            </a:r>
          </a:p>
          <a:p>
            <a:r>
              <a:rPr lang="en-US" dirty="0" smtClean="0"/>
              <a:t>Ideally:</a:t>
            </a:r>
          </a:p>
          <a:p>
            <a:pPr lvl="1"/>
            <a:r>
              <a:rPr lang="en-US" dirty="0" smtClean="0"/>
              <a:t>Total generation &gt; Max capacity</a:t>
            </a:r>
          </a:p>
          <a:p>
            <a:pPr lvl="1"/>
            <a:r>
              <a:rPr lang="en-US" dirty="0" smtClean="0"/>
              <a:t>Recall: ~7 MW capacity left post generator contingency</a:t>
            </a:r>
          </a:p>
          <a:p>
            <a:r>
              <a:rPr lang="en-US" dirty="0" smtClean="0"/>
              <a:t>However, there is an issue with how Power World does its transient analysis calculations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6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Power World Calculation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5045"/>
            <a:ext cx="12192000" cy="5252584"/>
          </a:xfrm>
        </p:spPr>
        <p:txBody>
          <a:bodyPr/>
          <a:lstStyle/>
          <a:p>
            <a:r>
              <a:rPr lang="en-US" dirty="0" smtClean="0"/>
              <a:t>Load 39 does increase by 25 MW, however, there is a decrease in the rest of the loads</a:t>
            </a:r>
          </a:p>
          <a:p>
            <a:r>
              <a:rPr lang="en-US" dirty="0" smtClean="0"/>
              <a:t>Results: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 generation decreased by 8.4855 MW</a:t>
            </a:r>
          </a:p>
          <a:p>
            <a:r>
              <a:rPr lang="en-US" dirty="0" smtClean="0"/>
              <a:t>Total load decreased by 10.6525 MW</a:t>
            </a:r>
          </a:p>
          <a:p>
            <a:r>
              <a:rPr lang="en-US" u="sng" dirty="0" smtClean="0"/>
              <a:t>Solution</a:t>
            </a:r>
            <a:r>
              <a:rPr lang="en-US" dirty="0" smtClean="0"/>
              <a:t>: Increase Load 39 until total generation &gt; max capacity</a:t>
            </a:r>
          </a:p>
          <a:p>
            <a:pPr lvl="1"/>
            <a:r>
              <a:rPr lang="en-US" dirty="0" smtClean="0"/>
              <a:t>Increase load 39 by 50 MW or more 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125653"/>
              </p:ext>
            </p:extLst>
          </p:nvPr>
        </p:nvGraphicFramePr>
        <p:xfrm>
          <a:off x="1614714" y="2808515"/>
          <a:ext cx="896257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0643">
                  <a:extLst>
                    <a:ext uri="{9D8B030D-6E8A-4147-A177-3AD203B41FA5}">
                      <a16:colId xmlns:a16="http://schemas.microsoft.com/office/drawing/2014/main" val="3243521941"/>
                    </a:ext>
                  </a:extLst>
                </a:gridCol>
                <a:gridCol w="2240643">
                  <a:extLst>
                    <a:ext uri="{9D8B030D-6E8A-4147-A177-3AD203B41FA5}">
                      <a16:colId xmlns:a16="http://schemas.microsoft.com/office/drawing/2014/main" val="2117858987"/>
                    </a:ext>
                  </a:extLst>
                </a:gridCol>
                <a:gridCol w="2304145">
                  <a:extLst>
                    <a:ext uri="{9D8B030D-6E8A-4147-A177-3AD203B41FA5}">
                      <a16:colId xmlns:a16="http://schemas.microsoft.com/office/drawing/2014/main" val="2688653877"/>
                    </a:ext>
                  </a:extLst>
                </a:gridCol>
                <a:gridCol w="2177141">
                  <a:extLst>
                    <a:ext uri="{9D8B030D-6E8A-4147-A177-3AD203B41FA5}">
                      <a16:colId xmlns:a16="http://schemas.microsoft.com/office/drawing/2014/main" val="269904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Pre-Contingency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Post-Contingency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r>
                        <a:rPr lang="en-US" baseline="0" dirty="0" smtClean="0"/>
                        <a:t>: Post - Pre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9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6167.3274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6158.8419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-8.4855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2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6113.8475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-10.6525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9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45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New Contingency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10515600" cy="4351338"/>
          </a:xfrm>
        </p:spPr>
        <p:txBody>
          <a:bodyPr/>
          <a:lstStyle/>
          <a:p>
            <a:r>
              <a:rPr lang="en-US" dirty="0" smtClean="0"/>
              <a:t>Trip Gen 37 @ 10s</a:t>
            </a:r>
          </a:p>
          <a:p>
            <a:r>
              <a:rPr lang="en-US" dirty="0" smtClean="0"/>
              <a:t>Increase Load 39 by 50 MW @ </a:t>
            </a:r>
            <a:r>
              <a:rPr lang="en-US" dirty="0" smtClean="0"/>
              <a:t>20s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612.45 MW of load tripped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10" y="2727551"/>
            <a:ext cx="7372350" cy="61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60" y="4748664"/>
            <a:ext cx="1943100" cy="1304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4510" y="2358219"/>
            <a:ext cx="43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Trip Gen 37 with Load Increase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2542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1466</Words>
  <Application>Microsoft Office PowerPoint</Application>
  <PresentationFormat>Widescreen</PresentationFormat>
  <Paragraphs>248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IEEE 39 Bus Contingency Analysis</vt:lpstr>
      <vt:lpstr>System Information</vt:lpstr>
      <vt:lpstr>Total Generation vs Max Capacity</vt:lpstr>
      <vt:lpstr>Load Relay Setting</vt:lpstr>
      <vt:lpstr>Trip Gen 37 Only</vt:lpstr>
      <vt:lpstr>Contingency 1:  Gen Trip and Load Increase Event</vt:lpstr>
      <vt:lpstr>Contingency 1</vt:lpstr>
      <vt:lpstr>Power World Calculation Issue</vt:lpstr>
      <vt:lpstr>New Contingency 1</vt:lpstr>
      <vt:lpstr>Contingency 1 Events</vt:lpstr>
      <vt:lpstr>Contingency 1 Results</vt:lpstr>
      <vt:lpstr>Contingency 1 Results</vt:lpstr>
      <vt:lpstr>Contingency 1 Results</vt:lpstr>
      <vt:lpstr>Contingency 1 Results</vt:lpstr>
      <vt:lpstr>Contingency 1 Results</vt:lpstr>
      <vt:lpstr>Contingency 1 Results</vt:lpstr>
      <vt:lpstr>Returning Gen 37 Online Post Load Shedding @ 300s</vt:lpstr>
      <vt:lpstr>Returning Gen 37 Online Post Load Shedding @ 300s</vt:lpstr>
      <vt:lpstr>Returning Gen 37 Online Post Load Shedding @ 300s</vt:lpstr>
      <vt:lpstr>Returning Gen 37 Online Post Load Shedding @ 300s</vt:lpstr>
      <vt:lpstr>Returning Gen 37 Online Post Load Shedding @ 300s</vt:lpstr>
      <vt:lpstr>Returning Gen 37 Online Post Load Shedding @ 300s</vt:lpstr>
      <vt:lpstr>Returning Gen 37 Online Post Load Shedding @ 300s</vt:lpstr>
      <vt:lpstr>Returning Gen 37 Online Post Load Shedding @ 300s</vt:lpstr>
      <vt:lpstr>Contingency 2:  Gen Trip and Load Switching FO</vt:lpstr>
      <vt:lpstr>Contingency 2: Load switching FO</vt:lpstr>
      <vt:lpstr>Contingency 2: Test 1 +/- 50 MW</vt:lpstr>
      <vt:lpstr>Contingency 2: Test 1 +/- 50 MW</vt:lpstr>
      <vt:lpstr>Contingency 2: Test 1 +/- 50 MW</vt:lpstr>
      <vt:lpstr>Contingency 2: Test 1 +/- 50 MW</vt:lpstr>
      <vt:lpstr>Contingency 2: Test 1 +/- 50 MW</vt:lpstr>
      <vt:lpstr>Contingency 2: Test 1 +/- 50 MW</vt:lpstr>
      <vt:lpstr>Contingency 2: Test 1 +/- 50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2 +/- 100 MW</vt:lpstr>
      <vt:lpstr>Contingency 2: Test 3 +/- 200 MW</vt:lpstr>
      <vt:lpstr>Contingency 2: Test 3 +/- 200 MW</vt:lpstr>
      <vt:lpstr>Contingency 2: Test 3 +/- 200 MW</vt:lpstr>
      <vt:lpstr>Contingency 2: Test 3 +/- 200 MW</vt:lpstr>
      <vt:lpstr>Contingency 2: Test 3 +/- 200 MW</vt:lpstr>
      <vt:lpstr>Contingency 2: Test 3 +/- 200 MW</vt:lpstr>
      <vt:lpstr>Contingency 2: Test 3 +/- 200 MW</vt:lpstr>
      <vt:lpstr>Contingency 2: Test 3 +/- 200 MW</vt:lpstr>
      <vt:lpstr>Contingency 2: Test 4 +/- 400 MW</vt:lpstr>
      <vt:lpstr>Contingency 2: Test 4 +/- 400 MW</vt:lpstr>
      <vt:lpstr>Contingency 2: Test 4 +/- 400 MW</vt:lpstr>
      <vt:lpstr>Contingency 2: Test 4 +/- 400 MW</vt:lpstr>
      <vt:lpstr>Contingency 2: Test 4 +/- 400 MW</vt:lpstr>
      <vt:lpstr>Contingency 2: Test 4 +/- 400 MW</vt:lpstr>
      <vt:lpstr>Contingency 2: Test 4 +/- 400 MW</vt:lpstr>
      <vt:lpstr>Contingency 2: Test 4 +/- 400 MW</vt:lpstr>
      <vt:lpstr>Contingency 2: Test 5 +/- 100 MW with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100 MW bias</vt:lpstr>
      <vt:lpstr>Contingency 2: Test 5 +/- 100 MW with 50 MW bias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Shanny Lin</dc:creator>
  <cp:lastModifiedBy>Shanny Lin</cp:lastModifiedBy>
  <cp:revision>107</cp:revision>
  <dcterms:created xsi:type="dcterms:W3CDTF">2019-05-19T22:31:08Z</dcterms:created>
  <dcterms:modified xsi:type="dcterms:W3CDTF">2019-06-11T16:29:21Z</dcterms:modified>
</cp:coreProperties>
</file>